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5" r:id="rId1"/>
  </p:sldMasterIdLst>
  <p:notesMasterIdLst>
    <p:notesMasterId r:id="rId5"/>
  </p:notesMasterIdLst>
  <p:handoutMasterIdLst>
    <p:handoutMasterId r:id="rId6"/>
  </p:handoutMasterIdLst>
  <p:sldIdLst>
    <p:sldId id="274" r:id="rId2"/>
    <p:sldId id="275" r:id="rId3"/>
    <p:sldId id="276" r:id="rId4"/>
  </p:sldIdLst>
  <p:sldSz cx="20575588" cy="36580763"/>
  <p:notesSz cx="6858000" cy="9144000"/>
  <p:defaultTextStyle>
    <a:defPPr>
      <a:defRPr lang="en-US"/>
    </a:defPPr>
    <a:lvl1pPr marL="0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1371635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2743268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4114902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5486538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6858171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8229806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9601440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0973073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poster template" id="{211DF85B-172B-44B3-ADF9-3867761384C2}">
          <p14:sldIdLst>
            <p14:sldId id="274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5761">
          <p15:clr>
            <a:srgbClr val="A4A3A4"/>
          </p15:clr>
        </p15:guide>
        <p15:guide id="4" pos="3241">
          <p15:clr>
            <a:srgbClr val="A4A3A4"/>
          </p15:clr>
        </p15:guide>
        <p15:guide id="5" orient="horz" pos="7679">
          <p15:clr>
            <a:srgbClr val="A4A3A4"/>
          </p15:clr>
        </p15:guide>
        <p15:guide id="6" orient="horz" pos="11522">
          <p15:clr>
            <a:srgbClr val="A4A3A4"/>
          </p15:clr>
        </p15:guide>
        <p15:guide id="7" pos="4318">
          <p15:clr>
            <a:srgbClr val="A4A3A4"/>
          </p15:clr>
        </p15:guide>
        <p15:guide id="8" pos="64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3488"/>
    <a:srgbClr val="FBF8EF"/>
    <a:srgbClr val="89C064"/>
    <a:srgbClr val="6FAC46"/>
    <a:srgbClr val="122A88"/>
    <a:srgbClr val="265396"/>
    <a:srgbClr val="2E265C"/>
    <a:srgbClr val="000042"/>
    <a:srgbClr val="DC027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 showGuides="1">
      <p:cViewPr varScale="1">
        <p:scale>
          <a:sx n="21" d="100"/>
          <a:sy n="21" d="100"/>
        </p:scale>
        <p:origin x="-3480" y="-174"/>
      </p:cViewPr>
      <p:guideLst>
        <p:guide orient="horz" pos="3840"/>
        <p:guide orient="horz" pos="5761"/>
        <p:guide orient="horz" pos="7679"/>
        <p:guide orient="horz" pos="11522"/>
        <p:guide pos="2160"/>
        <p:guide pos="3241"/>
        <p:guide pos="4318"/>
        <p:guide pos="648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-380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0D59E-8EB0-4468-8120-8F1CE2631F70}" type="datetimeFigureOut">
              <a:rPr lang="ko-KR" altLang="en-US" smtClean="0"/>
              <a:t>2026-07-02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6A38D-7C61-41E7-8026-A0CC4ACC71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6888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9C626-FD64-44BA-928C-F2768046E12E}" type="datetimeFigureOut">
              <a:rPr lang="ko-KR" altLang="en-US" smtClean="0"/>
              <a:t>2026-07-02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87192-80A1-4508-B09D-24573ECE7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363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67276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00911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34551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6818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01825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35460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46909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-poster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:a16="http://schemas.microsoft.com/office/drawing/2014/main" xmlns="" id="{AE74CAD9-9270-7E87-DC5E-E1F0DA9E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14574" y="33904960"/>
            <a:ext cx="4629507" cy="1947587"/>
          </a:xfrm>
        </p:spPr>
        <p:txBody>
          <a:bodyPr/>
          <a:lstStyle/>
          <a:p>
            <a:fld id="{9C31F308-998B-4D67-BB50-B62DDDAB516A}" type="datetimeFigureOut">
              <a:rPr lang="ko-KR" altLang="en-US" smtClean="0"/>
              <a:t>2026-07-02</a:t>
            </a:fld>
            <a:endParaRPr lang="ko-KR" altLang="en-US" dirty="0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xmlns="" id="{61920B29-DEAA-D956-7D01-6479C575F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15666" y="33904960"/>
            <a:ext cx="6944261" cy="1947587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xmlns="" id="{94943C00-7E50-ED75-6F89-2A8906CC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481634" y="34000491"/>
            <a:ext cx="4629507" cy="1947587"/>
          </a:xfrm>
        </p:spPr>
        <p:txBody>
          <a:bodyPr/>
          <a:lstStyle/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0" name="Text Placeholder 26">
            <a:extLst>
              <a:ext uri="{FF2B5EF4-FFF2-40B4-BE49-F238E27FC236}">
                <a16:creationId xmlns:a16="http://schemas.microsoft.com/office/drawing/2014/main" xmlns="" id="{0BCDA782-D6F6-9484-0653-2C2E88392C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35460" y="3429000"/>
            <a:ext cx="15436341" cy="1680305"/>
          </a:xfrm>
        </p:spPr>
        <p:txBody>
          <a:bodyPr anchor="ctr">
            <a:normAutofit/>
          </a:bodyPr>
          <a:lstStyle>
            <a:lvl1pPr marL="0" indent="0" algn="ctr">
              <a:buNone/>
              <a:defRPr sz="8400" b="1">
                <a:solidFill>
                  <a:srgbClr val="122A88"/>
                </a:solidFill>
              </a:defRPr>
            </a:lvl1pPr>
          </a:lstStyle>
          <a:p>
            <a:pPr lvl="0"/>
            <a:r>
              <a:rPr lang="en-US" altLang="ko-KR" dirty="0"/>
              <a:t>Abstract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21" name="Text Placeholder 26">
            <a:extLst>
              <a:ext uri="{FF2B5EF4-FFF2-40B4-BE49-F238E27FC236}">
                <a16:creationId xmlns:a16="http://schemas.microsoft.com/office/drawing/2014/main" xmlns="" id="{D32F44CA-CB98-F45E-E6B8-28FEF2C45D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468308" y="5317703"/>
            <a:ext cx="15403488" cy="822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Presenter name</a:t>
            </a:r>
            <a:endParaRPr lang="ko-KR" altLang="en-US" dirty="0"/>
          </a:p>
        </p:txBody>
      </p:sp>
      <p:sp>
        <p:nvSpPr>
          <p:cNvPr id="22" name="Text Placeholder 26">
            <a:extLst>
              <a:ext uri="{FF2B5EF4-FFF2-40B4-BE49-F238E27FC236}">
                <a16:creationId xmlns:a16="http://schemas.microsoft.com/office/drawing/2014/main" xmlns="" id="{4F2E7112-703E-C037-B80C-AD694EB295E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68308" y="6201779"/>
            <a:ext cx="15403488" cy="944644"/>
          </a:xfrm>
        </p:spPr>
        <p:txBody>
          <a:bodyPr anchor="ctr">
            <a:noAutofit/>
          </a:bodyPr>
          <a:lstStyle>
            <a:lvl1pPr marL="0" indent="0" algn="ctr">
              <a:buNone/>
              <a:defRPr sz="4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Affiliation, Country</a:t>
            </a:r>
            <a:endParaRPr lang="ko-KR" alt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9B0B306F-E0FB-C34F-7581-DE31A21A6FD6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87799" y="6901444"/>
            <a:ext cx="1" cy="28072841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37">
            <a:extLst>
              <a:ext uri="{FF2B5EF4-FFF2-40B4-BE49-F238E27FC236}">
                <a16:creationId xmlns:a16="http://schemas.microsoft.com/office/drawing/2014/main" xmlns="" id="{6D2B4809-3776-B32B-5863-4897E265E36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96315" y="7193781"/>
            <a:ext cx="9495172" cy="1064239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4" name="Content Placeholder 37">
            <a:extLst>
              <a:ext uri="{FF2B5EF4-FFF2-40B4-BE49-F238E27FC236}">
                <a16:creationId xmlns:a16="http://schemas.microsoft.com/office/drawing/2014/main" xmlns="" id="{163CE3EE-0F4F-E253-CAF1-1B1D04FCDF4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96315" y="18482837"/>
            <a:ext cx="9495172" cy="15662038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5" name="Content Placeholder 37">
            <a:extLst>
              <a:ext uri="{FF2B5EF4-FFF2-40B4-BE49-F238E27FC236}">
                <a16:creationId xmlns:a16="http://schemas.microsoft.com/office/drawing/2014/main" xmlns="" id="{C45A5389-2348-764E-A3A9-9E80734BAD6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0679619" y="7148058"/>
            <a:ext cx="9495172" cy="1064239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6" name="Content Placeholder 37">
            <a:extLst>
              <a:ext uri="{FF2B5EF4-FFF2-40B4-BE49-F238E27FC236}">
                <a16:creationId xmlns:a16="http://schemas.microsoft.com/office/drawing/2014/main" xmlns="" id="{8619407C-D7CB-4694-42CE-CC0A616DD74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0679619" y="18468494"/>
            <a:ext cx="9495172" cy="848960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7" name="Content Placeholder 37">
            <a:extLst>
              <a:ext uri="{FF2B5EF4-FFF2-40B4-BE49-F238E27FC236}">
                <a16:creationId xmlns:a16="http://schemas.microsoft.com/office/drawing/2014/main" xmlns="" id="{C881E33C-BBB1-40BE-6DE0-96D44F89AD8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10679619" y="27653713"/>
            <a:ext cx="9495172" cy="3727617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29" name="직사각형 28"/>
          <p:cNvSpPr/>
          <p:nvPr userDrawn="1"/>
        </p:nvSpPr>
        <p:spPr>
          <a:xfrm>
            <a:off x="0" y="0"/>
            <a:ext cx="20575588" cy="20116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Rectangle: Rounded Corners 17">
            <a:extLst>
              <a:ext uri="{FF2B5EF4-FFF2-40B4-BE49-F238E27FC236}">
                <a16:creationId xmlns="" xmlns:a16="http://schemas.microsoft.com/office/drawing/2014/main" id="{4400E793-69A1-4977-892D-666DDCA2892B}"/>
              </a:ext>
            </a:extLst>
          </p:cNvPr>
          <p:cNvSpPr/>
          <p:nvPr userDrawn="1"/>
        </p:nvSpPr>
        <p:spPr>
          <a:xfrm>
            <a:off x="806334" y="639458"/>
            <a:ext cx="3713877" cy="839526"/>
          </a:xfrm>
          <a:prstGeom prst="roundRect">
            <a:avLst>
              <a:gd name="adj" fmla="val 50000"/>
            </a:avLst>
          </a:prstGeom>
          <a:solidFill>
            <a:srgbClr val="0E34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6" tIns="137165" rIns="274326" bIns="137165" rtlCol="0" anchor="ctr"/>
          <a:lstStyle/>
          <a:p>
            <a:pPr algn="ctr"/>
            <a:r>
              <a:rPr lang="en-US" altLang="ko-KR" sz="5400" b="1" dirty="0" smtClean="0">
                <a:solidFill>
                  <a:srgbClr val="0E3488"/>
                </a:solidFill>
              </a:rPr>
              <a:t>000000</a:t>
            </a:r>
            <a:endParaRPr lang="ko-KR" altLang="en-US" sz="5400" b="1" dirty="0">
              <a:solidFill>
                <a:srgbClr val="0E3488"/>
              </a:solidFill>
            </a:endParaRPr>
          </a:p>
        </p:txBody>
      </p:sp>
      <p:pic>
        <p:nvPicPr>
          <p:cNvPr id="31" name="Picture 2" descr="뒤로 화살표 - 무료 화살개 아이콘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8835" y="444964"/>
            <a:ext cx="1213268" cy="1213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4" descr="홈 아이콘을 무료로 다운로드 (PNG &amp; SVG)하기 | Magnific (구 Freepik)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3503" y="384883"/>
            <a:ext cx="1205461" cy="1205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C:\Users\innon\Downloads\image-removebg-preview.png"/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41"/>
          <a:stretch/>
        </p:blipFill>
        <p:spPr bwMode="auto">
          <a:xfrm>
            <a:off x="8048642" y="384882"/>
            <a:ext cx="7796801" cy="1371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C:\Users\innon\Downloads\image-removebg-preview.png"/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351" b="66872"/>
          <a:stretch/>
        </p:blipFill>
        <p:spPr bwMode="auto">
          <a:xfrm>
            <a:off x="4911085" y="282451"/>
            <a:ext cx="3220184" cy="128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4660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-poster templat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0" y="1674852"/>
            <a:ext cx="2057558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tx1"/>
                </a:solidFill>
              </a:rPr>
              <a:t>Poster Creating Guideline (E-POSTER)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13712" y="14562011"/>
            <a:ext cx="20502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 latinLnBrk="1"/>
            <a:r>
              <a:rPr lang="en-US" altLang="ko-KR" sz="72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59432" y="16037781"/>
            <a:ext cx="20575587" cy="120956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Language: English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Size: 571.5(W) x 1016(H) mm</a:t>
            </a:r>
          </a:p>
          <a:p>
            <a:r>
              <a:rPr lang="en-US" altLang="ko-KR" sz="6000" b="1" dirty="0">
                <a:solidFill>
                  <a:schemeClr val="tx1"/>
                </a:solidFill>
              </a:rPr>
              <a:t>* Please strictly adhere to the designated file size.</a:t>
            </a:r>
          </a:p>
          <a:p>
            <a:endParaRPr lang="en-US" altLang="ko-KR" sz="60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Font: Calibri</a:t>
            </a:r>
          </a:p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Page limit: 1 Page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Any video and audio cannot be supported.</a:t>
            </a:r>
          </a:p>
          <a:p>
            <a:endParaRPr lang="ko-KR" altLang="en-US" sz="6600" b="1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72C196DC-5C0A-4C6C-6697-82DFD118179E}"/>
              </a:ext>
            </a:extLst>
          </p:cNvPr>
          <p:cNvSpPr txBox="1"/>
          <p:nvPr userDrawn="1"/>
        </p:nvSpPr>
        <p:spPr>
          <a:xfrm>
            <a:off x="449313" y="28591314"/>
            <a:ext cx="19722940" cy="6278648"/>
          </a:xfrm>
          <a:prstGeom prst="rect">
            <a:avLst/>
          </a:prstGeom>
          <a:noFill/>
        </p:spPr>
        <p:txBody>
          <a:bodyPr wrap="square" lIns="182884" tIns="91443" rIns="182884" bIns="91443" rtlCol="0">
            <a:spAutoFit/>
          </a:bodyPr>
          <a:lstStyle/>
          <a:p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Please note that the submitted file</a:t>
            </a:r>
            <a:r>
              <a:rPr lang="en-US" altLang="ko-KR" sz="6600" b="1" kern="100" baseline="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 </a:t>
            </a:r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will be used for both on-site display.</a:t>
            </a:r>
          </a:p>
          <a:p>
            <a:endParaRPr lang="en-US" altLang="ko-KR" sz="6600" b="1" kern="100" dirty="0">
              <a:solidFill>
                <a:srgbClr val="FFFF00"/>
              </a:solidFill>
              <a:latin typeface="Calibri" panose="020F0502020204030204" pitchFamily="34" charset="0"/>
              <a:ea typeface="바탕" panose="02030600000101010101" pitchFamily="18" charset="-127"/>
              <a:cs typeface="Calibri" panose="020F0502020204030204" pitchFamily="34" charset="0"/>
            </a:endParaRPr>
          </a:p>
          <a:p>
            <a:r>
              <a:rPr lang="en-US" altLang="ko-KR" sz="6600" b="1" u="sng" kern="100" dirty="0">
                <a:solidFill>
                  <a:srgbClr val="FFFF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As modifications will NOT be allowed after the submission deadline, please make sure to carefully review your file before submission.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91440" y="6106696"/>
            <a:ext cx="20367329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Please complete the E-Poster(</a:t>
            </a:r>
            <a:r>
              <a:rPr lang="en-US" altLang="ko-KR" sz="8000" b="1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2</a:t>
            </a:r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) and </a:t>
            </a:r>
          </a:p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submit to </a:t>
            </a:r>
            <a:r>
              <a:rPr lang="en-US" altLang="ko-KR" sz="8000" b="1" kern="100" dirty="0" err="1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Dropbox</a:t>
            </a:r>
            <a:endParaRPr lang="en-US" altLang="ko-KR" sz="8000" b="1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none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ctr" latinLnBrk="1"/>
            <a:r>
              <a:rPr lang="en-US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by </a:t>
            </a:r>
            <a:r>
              <a:rPr lang="da-DK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JUNE 30 (TUE), 2026 (KST)</a:t>
            </a:r>
          </a:p>
        </p:txBody>
      </p:sp>
      <p:sp>
        <p:nvSpPr>
          <p:cNvPr id="2" name="직사각형 1"/>
          <p:cNvSpPr/>
          <p:nvPr userDrawn="1"/>
        </p:nvSpPr>
        <p:spPr>
          <a:xfrm>
            <a:off x="1280160" y="3518832"/>
            <a:ext cx="18242280" cy="193899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ko-KR" sz="6000" b="1" dirty="0"/>
              <a:t>File Name Format:</a:t>
            </a:r>
            <a:r>
              <a:rPr lang="en-US" altLang="ko-KR" sz="6000" dirty="0"/>
              <a:t> Abstract </a:t>
            </a:r>
            <a:r>
              <a:rPr lang="en-US" altLang="ko-KR" sz="6000" dirty="0" err="1"/>
              <a:t>No_Presenter</a:t>
            </a:r>
            <a:r>
              <a:rPr lang="en-US" altLang="ko-KR" sz="6000" dirty="0"/>
              <a:t> Name</a:t>
            </a:r>
            <a:br>
              <a:rPr lang="en-US" altLang="ko-KR" sz="6000" dirty="0"/>
            </a:br>
            <a:r>
              <a:rPr lang="en-US" altLang="ko-KR" sz="6000" b="1" dirty="0"/>
              <a:t>Example:</a:t>
            </a:r>
            <a:r>
              <a:rPr lang="en-US" altLang="ko-KR" sz="6000" dirty="0"/>
              <a:t> ABST-000133_Gil-Dong Hong</a:t>
            </a:r>
          </a:p>
        </p:txBody>
      </p:sp>
    </p:spTree>
    <p:extLst>
      <p:ext uri="{BB962C8B-B14F-4D97-AF65-F5344CB8AC3E}">
        <p14:creationId xmlns:p14="http://schemas.microsoft.com/office/powerpoint/2010/main" val="677432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-poster templat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0" y="1674852"/>
            <a:ext cx="2057558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tx1"/>
                </a:solidFill>
              </a:rPr>
              <a:t>Poster Creating Guideline (Rapid</a:t>
            </a:r>
            <a:r>
              <a:rPr lang="en-US" altLang="ko-KR" sz="9600" b="1" baseline="0" dirty="0">
                <a:solidFill>
                  <a:schemeClr val="tx1"/>
                </a:solidFill>
              </a:rPr>
              <a:t> Poster)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13712" y="14562011"/>
            <a:ext cx="20502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 latinLnBrk="1"/>
            <a:r>
              <a:rPr lang="en-US" altLang="ko-KR" sz="72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59432" y="16037781"/>
            <a:ext cx="20575587" cy="120956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Language: English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Size: 571.5(W) x 1016(H) mm</a:t>
            </a:r>
          </a:p>
          <a:p>
            <a:r>
              <a:rPr lang="en-US" altLang="ko-KR" sz="6000" b="1" dirty="0">
                <a:solidFill>
                  <a:schemeClr val="tx1"/>
                </a:solidFill>
              </a:rPr>
              <a:t>* Please strictly adhere to the designated file size.</a:t>
            </a:r>
          </a:p>
          <a:p>
            <a:endParaRPr lang="en-US" altLang="ko-KR" sz="60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Font: Calibri</a:t>
            </a:r>
          </a:p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Page limit: 1 Page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Any video and audio cannot be supported.</a:t>
            </a:r>
          </a:p>
          <a:p>
            <a:endParaRPr lang="ko-KR" altLang="en-US" sz="6600" b="1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72C196DC-5C0A-4C6C-6697-82DFD118179E}"/>
              </a:ext>
            </a:extLst>
          </p:cNvPr>
          <p:cNvSpPr txBox="1"/>
          <p:nvPr userDrawn="1"/>
        </p:nvSpPr>
        <p:spPr>
          <a:xfrm>
            <a:off x="449313" y="28591314"/>
            <a:ext cx="19722940" cy="7294311"/>
          </a:xfrm>
          <a:prstGeom prst="rect">
            <a:avLst/>
          </a:prstGeom>
          <a:noFill/>
        </p:spPr>
        <p:txBody>
          <a:bodyPr wrap="square" lIns="182884" tIns="91443" rIns="182884" bIns="91443" rtlCol="0">
            <a:spAutoFit/>
          </a:bodyPr>
          <a:lstStyle/>
          <a:p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Please note that the submitted file for the Rapid Poster Presentation will be used for both on-site display and presentation.</a:t>
            </a:r>
          </a:p>
          <a:p>
            <a:endParaRPr lang="en-US" altLang="ko-KR" sz="6600" b="1" kern="100" dirty="0">
              <a:solidFill>
                <a:srgbClr val="FFFF00"/>
              </a:solidFill>
              <a:latin typeface="Calibri" panose="020F0502020204030204" pitchFamily="34" charset="0"/>
              <a:ea typeface="바탕" panose="02030600000101010101" pitchFamily="18" charset="-127"/>
              <a:cs typeface="Calibri" panose="020F0502020204030204" pitchFamily="34" charset="0"/>
            </a:endParaRPr>
          </a:p>
          <a:p>
            <a:r>
              <a:rPr lang="en-US" altLang="ko-KR" sz="6600" b="1" u="sng" kern="100" dirty="0">
                <a:solidFill>
                  <a:srgbClr val="FFFF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As modifications will NOT be allowed after the submission deadline, please make sure to carefully review your file before submission.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91440" y="6106696"/>
            <a:ext cx="20367329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Please complete the E-Poster(</a:t>
            </a:r>
            <a:r>
              <a:rPr lang="en-US" altLang="ko-KR" sz="8000" b="1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2</a:t>
            </a:r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) and </a:t>
            </a:r>
          </a:p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submit to </a:t>
            </a:r>
            <a:r>
              <a:rPr lang="en-US" altLang="ko-KR" sz="8000" b="1" kern="100" dirty="0" err="1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Dropbox</a:t>
            </a:r>
            <a:endParaRPr lang="en-US" altLang="ko-KR" sz="8000" b="1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none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ctr" latinLnBrk="1"/>
            <a:r>
              <a:rPr lang="en-US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by </a:t>
            </a:r>
            <a:r>
              <a:rPr lang="da-DK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JUNE 30 (TUE), 2026 (KST)</a:t>
            </a:r>
          </a:p>
        </p:txBody>
      </p:sp>
      <p:sp>
        <p:nvSpPr>
          <p:cNvPr id="2" name="직사각형 1"/>
          <p:cNvSpPr/>
          <p:nvPr userDrawn="1"/>
        </p:nvSpPr>
        <p:spPr>
          <a:xfrm>
            <a:off x="1280160" y="3518832"/>
            <a:ext cx="18242280" cy="193899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ko-KR" sz="6000" b="1" dirty="0"/>
              <a:t>File Name Format:</a:t>
            </a:r>
            <a:r>
              <a:rPr lang="en-US" altLang="ko-KR" sz="6000" dirty="0"/>
              <a:t> Abstract </a:t>
            </a:r>
            <a:r>
              <a:rPr lang="en-US" altLang="ko-KR" sz="6000" dirty="0" err="1"/>
              <a:t>No_Presenter</a:t>
            </a:r>
            <a:r>
              <a:rPr lang="en-US" altLang="ko-KR" sz="6000" dirty="0"/>
              <a:t> Name (Rapid)</a:t>
            </a:r>
            <a:br>
              <a:rPr lang="en-US" altLang="ko-KR" sz="6000" dirty="0"/>
            </a:br>
            <a:r>
              <a:rPr lang="en-US" altLang="ko-KR" sz="6000" b="1" dirty="0"/>
              <a:t>Example:</a:t>
            </a:r>
            <a:r>
              <a:rPr lang="en-US" altLang="ko-KR" sz="6000" dirty="0"/>
              <a:t> ABST-000133_Gil-Dong Hong</a:t>
            </a:r>
          </a:p>
        </p:txBody>
      </p:sp>
    </p:spTree>
    <p:extLst>
      <p:ext uri="{BB962C8B-B14F-4D97-AF65-F5344CB8AC3E}">
        <p14:creationId xmlns:p14="http://schemas.microsoft.com/office/powerpoint/2010/main" val="9274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4574" y="1947597"/>
            <a:ext cx="17746445" cy="7070589"/>
          </a:xfrm>
          <a:prstGeom prst="rect">
            <a:avLst/>
          </a:prstGeom>
        </p:spPr>
        <p:txBody>
          <a:bodyPr vert="horz" lIns="274326" tIns="137165" rIns="274326" bIns="137165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4574" y="9737936"/>
            <a:ext cx="17746445" cy="23210159"/>
          </a:xfrm>
          <a:prstGeom prst="rect">
            <a:avLst/>
          </a:prstGeom>
        </p:spPr>
        <p:txBody>
          <a:bodyPr vert="horz" lIns="274326" tIns="137165" rIns="274326" bIns="137165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14574" y="33904960"/>
            <a:ext cx="4629507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1F308-998B-4D67-BB50-B62DDDAB516A}" type="datetimeFigureOut">
              <a:rPr lang="ko-KR" altLang="en-US" smtClean="0"/>
              <a:t>2026-07-02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5666" y="33904960"/>
            <a:ext cx="6944261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531512" y="33904960"/>
            <a:ext cx="4629507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860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</p:sldLayoutIdLst>
  <p:txStyles>
    <p:titleStyle>
      <a:lvl1pPr algn="l" defTabSz="2057453" rtl="0" eaLnBrk="1" latinLnBrk="1" hangingPunct="1">
        <a:lnSpc>
          <a:spcPct val="90000"/>
        </a:lnSpc>
        <a:spcBef>
          <a:spcPct val="0"/>
        </a:spcBef>
        <a:buNone/>
        <a:defRPr sz="1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362" indent="-514362" algn="l" defTabSz="2057453" rtl="0" eaLnBrk="1" latinLnBrk="1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8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815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540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629266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657991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68671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715444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74416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26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53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78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902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143628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172353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201080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229806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request/9tre96pixf4uukh9c0d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request/egh5zevq3f1u7grc69ml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480060" y="8725625"/>
            <a:ext cx="19728180" cy="2800767"/>
          </a:xfrm>
          <a:prstGeom prst="rect">
            <a:avLst/>
          </a:prstGeom>
          <a:ln w="6032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altLang="ko-KR" sz="8800" b="1" dirty="0">
                <a:hlinkClick r:id="rId2"/>
              </a:rPr>
              <a:t>https://www.dropbox.com/request/9tre96pixf4uukh9c0d0</a:t>
            </a:r>
            <a:endParaRPr lang="en-US" altLang="ko-KR" sz="8800" b="1" dirty="0"/>
          </a:p>
        </p:txBody>
      </p:sp>
    </p:spTree>
    <p:extLst>
      <p:ext uri="{BB962C8B-B14F-4D97-AF65-F5344CB8AC3E}">
        <p14:creationId xmlns:p14="http://schemas.microsoft.com/office/powerpoint/2010/main" val="4166198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480060" y="8725625"/>
            <a:ext cx="19728180" cy="2800767"/>
          </a:xfrm>
          <a:prstGeom prst="rect">
            <a:avLst/>
          </a:prstGeom>
          <a:ln w="6032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altLang="ko-KR" sz="8800" b="1" dirty="0">
                <a:solidFill>
                  <a:schemeClr val="bg1"/>
                </a:solidFill>
                <a:hlinkClick r:id="rId2"/>
              </a:rPr>
              <a:t>https://www.dropbox.com/request/egh5zevq3f1u7grc69ml</a:t>
            </a:r>
            <a:endParaRPr lang="en-US" altLang="ko-KR" sz="8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08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텍스트 개체 틀 50">
            <a:extLst>
              <a:ext uri="{FF2B5EF4-FFF2-40B4-BE49-F238E27FC236}">
                <a16:creationId xmlns:a16="http://schemas.microsoft.com/office/drawing/2014/main" xmlns="" id="{DE8B145D-E9D4-C35F-F482-0935033DCB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09394" y="3566392"/>
            <a:ext cx="18756803" cy="1703061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2" name="텍스트 개체 틀 51">
            <a:extLst>
              <a:ext uri="{FF2B5EF4-FFF2-40B4-BE49-F238E27FC236}">
                <a16:creationId xmlns:a16="http://schemas.microsoft.com/office/drawing/2014/main" xmlns="" id="{6AE7C067-96C2-3354-79C7-71A8E55470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45856" y="5477853"/>
            <a:ext cx="17128141" cy="817631"/>
          </a:xfrm>
        </p:spPr>
        <p:txBody>
          <a:bodyPr>
            <a:noAutofit/>
          </a:bodyPr>
          <a:lstStyle/>
          <a:p>
            <a:endParaRPr lang="en-US" sz="4500" dirty="0"/>
          </a:p>
        </p:txBody>
      </p:sp>
      <p:sp>
        <p:nvSpPr>
          <p:cNvPr id="53" name="텍스트 개체 틀 52">
            <a:extLst>
              <a:ext uri="{FF2B5EF4-FFF2-40B4-BE49-F238E27FC236}">
                <a16:creationId xmlns:a16="http://schemas.microsoft.com/office/drawing/2014/main" xmlns="" id="{2276080B-F557-9D23-2923-033F5B6B34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45858" y="6361930"/>
            <a:ext cx="17128139" cy="8022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xmlns="" id="{6A30F0FA-9167-7041-9F21-29350000847F}"/>
              </a:ext>
            </a:extLst>
          </p:cNvPr>
          <p:cNvSpPr/>
          <p:nvPr/>
        </p:nvSpPr>
        <p:spPr>
          <a:xfrm>
            <a:off x="386288" y="7587157"/>
            <a:ext cx="19803013" cy="28656334"/>
          </a:xfrm>
          <a:prstGeom prst="rect">
            <a:avLst/>
          </a:prstGeom>
          <a:solidFill>
            <a:schemeClr val="bg1">
              <a:alpha val="5200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6" tIns="137165" rIns="274326" bIns="137165" rtlCol="0" anchor="t"/>
          <a:lstStyle/>
          <a:p>
            <a:pPr marL="0" lvl="1" algn="just" latinLnBrk="1"/>
            <a:r>
              <a:rPr lang="en-US" altLang="ko-KR" sz="7200" b="1" i="1" kern="100" dirty="0">
                <a:solidFill>
                  <a:srgbClr val="FF00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Size and shape: 571.5(W) x 1016(H) mm, Portrait</a:t>
            </a:r>
          </a:p>
          <a:p>
            <a:pPr marL="155266" lvl="1" algn="just" latinLnBrk="1"/>
            <a:r>
              <a:rPr lang="en-US" altLang="ko-KR" sz="60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※ Poster file must strictly adhere to the given size format.</a:t>
            </a:r>
          </a:p>
          <a:p>
            <a:pPr marL="155266" lvl="1" algn="just" latinLnBrk="1"/>
            <a:r>
              <a:rPr lang="en-US" altLang="ko-KR" sz="60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If your poster file does not match our specified size, your poster may not be displayed accurately.</a:t>
            </a:r>
          </a:p>
          <a:p>
            <a:pPr marL="155266" lvl="1" algn="just" latinLnBrk="1"/>
            <a:endParaRPr lang="en-US" altLang="ko-KR" sz="6900" b="1" i="1" kern="100" dirty="0">
              <a:solidFill>
                <a:schemeClr val="tx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Language: English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limit: Single (1) page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All contents should be included in this red frame</a:t>
            </a:r>
          </a:p>
          <a:p>
            <a:pPr marL="446394" lvl="1" indent="-291128" algn="just" defTabSz="2743268" latinLnBrk="1">
              <a:buFont typeface="Wingdings" panose="05000000000000000000" pitchFamily="2" charset="2"/>
              <a:buChar char="ü"/>
              <a:defRPr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All contents should be included in ONE slide</a:t>
            </a:r>
          </a:p>
          <a:p>
            <a:pPr marL="446394" lvl="1" indent="-291128" defTabSz="2743268" latinLnBrk="1">
              <a:buFont typeface="Wingdings" panose="05000000000000000000" pitchFamily="2" charset="2"/>
              <a:buChar char="ü"/>
              <a:defRPr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Structured format Recommended  </a:t>
            </a:r>
          </a:p>
          <a:p>
            <a:pPr marL="1605003" lvl="1" indent="-790596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- Clinical/experimental contents: </a:t>
            </a:r>
          </a:p>
          <a:p>
            <a:pPr marL="1605003" lvl="1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Background/ Methods/ Results/ Discussion/ Conclusion</a:t>
            </a:r>
          </a:p>
          <a:p>
            <a:pPr marL="1605003" lvl="1" indent="-790596" algn="just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- Case report:</a:t>
            </a:r>
          </a:p>
          <a:p>
            <a:pPr marL="1605003" lvl="1" algn="just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Introduction/ Case report/ Discussion/ Conclusion</a:t>
            </a:r>
          </a:p>
          <a:p>
            <a:pPr marL="446394" lvl="1" indent="-291128" algn="just">
              <a:buFont typeface="Wingdings" panose="05000000000000000000" pitchFamily="2" charset="2"/>
              <a:buChar char="ü"/>
            </a:pPr>
            <a:r>
              <a:rPr lang="en-US" altLang="ko-KR" sz="62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Font: Calibri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Font size: </a:t>
            </a:r>
            <a:r>
              <a:rPr lang="en-US" altLang="ko-KR" sz="6900" b="1" i="1" u="sng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Minimum 20pt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File size: Maximum 20MB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Calibri" panose="020F0502020204030204" pitchFamily="34" charset="0"/>
              </a:rPr>
              <a:t> 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Any video and audio </a:t>
            </a:r>
            <a:r>
              <a:rPr lang="en-US" altLang="ko-KR" sz="6900" b="1" i="1" kern="100" dirty="0">
                <a:solidFill>
                  <a:srgbClr val="FF00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cannot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be supported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2C196DC-5C0A-4C6C-6697-82DFD118179E}"/>
              </a:ext>
            </a:extLst>
          </p:cNvPr>
          <p:cNvSpPr txBox="1"/>
          <p:nvPr/>
        </p:nvSpPr>
        <p:spPr>
          <a:xfrm>
            <a:off x="909391" y="29154043"/>
            <a:ext cx="18756805" cy="1939002"/>
          </a:xfrm>
          <a:prstGeom prst="rect">
            <a:avLst/>
          </a:prstGeom>
          <a:noFill/>
        </p:spPr>
        <p:txBody>
          <a:bodyPr wrap="square" lIns="274326" tIns="137165" rIns="274326" bIns="137165" rtlCol="0">
            <a:spAutoFit/>
          </a:bodyPr>
          <a:lstStyle/>
          <a:p>
            <a:r>
              <a:rPr lang="en-US" altLang="ko-KR" b="1" i="1" kern="100" dirty="0">
                <a:solidFill>
                  <a:srgbClr val="FF00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The posters will be displayed on-site at the conference venue of YINC 2026.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079B24B-D688-4214-A813-6C93C681B5A0}"/>
              </a:ext>
            </a:extLst>
          </p:cNvPr>
          <p:cNvSpPr txBox="1"/>
          <p:nvPr/>
        </p:nvSpPr>
        <p:spPr>
          <a:xfrm>
            <a:off x="1022913" y="459052"/>
            <a:ext cx="3280718" cy="1200339"/>
          </a:xfrm>
          <a:prstGeom prst="rect">
            <a:avLst/>
          </a:prstGeom>
          <a:noFill/>
        </p:spPr>
        <p:txBody>
          <a:bodyPr wrap="none" lIns="274326" tIns="137165" rIns="274326" bIns="137165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YO-0020</a:t>
            </a:r>
          </a:p>
        </p:txBody>
      </p:sp>
    </p:spTree>
    <p:extLst>
      <p:ext uri="{BB962C8B-B14F-4D97-AF65-F5344CB8AC3E}">
        <p14:creationId xmlns:p14="http://schemas.microsoft.com/office/powerpoint/2010/main" val="2287127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152</Words>
  <Application>Microsoft Office PowerPoint</Application>
  <PresentationFormat>사용자 지정</PresentationFormat>
  <Paragraphs>22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Shirley Bang</dc:creator>
  <cp:lastModifiedBy>innon</cp:lastModifiedBy>
  <cp:revision>49</cp:revision>
  <dcterms:created xsi:type="dcterms:W3CDTF">2021-09-02T07:13:59Z</dcterms:created>
  <dcterms:modified xsi:type="dcterms:W3CDTF">2026-07-02T06:10:04Z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cbf2ee6-7391-4c03-b07a-3137c8a2243c_Enabled">
    <vt:lpwstr>true</vt:lpwstr>
  </property>
  <property fmtid="{D5CDD505-2E9C-101B-9397-08002B2CF9AE}" pid="3" name="MSIP_Label_7cbf2ee6-7391-4c03-b07a-3137c8a2243c_SetDate">
    <vt:lpwstr>2022-10-13T01:56:26Z</vt:lpwstr>
  </property>
  <property fmtid="{D5CDD505-2E9C-101B-9397-08002B2CF9AE}" pid="4" name="MSIP_Label_7cbf2ee6-7391-4c03-b07a-3137c8a2243c_Method">
    <vt:lpwstr>Standard</vt:lpwstr>
  </property>
  <property fmtid="{D5CDD505-2E9C-101B-9397-08002B2CF9AE}" pid="5" name="MSIP_Label_7cbf2ee6-7391-4c03-b07a-3137c8a2243c_Name">
    <vt:lpwstr>Internal</vt:lpwstr>
  </property>
  <property fmtid="{D5CDD505-2E9C-101B-9397-08002B2CF9AE}" pid="6" name="MSIP_Label_7cbf2ee6-7391-4c03-b07a-3137c8a2243c_SiteId">
    <vt:lpwstr>ac144e41-8001-48f0-9e1c-170716ed06b6</vt:lpwstr>
  </property>
  <property fmtid="{D5CDD505-2E9C-101B-9397-08002B2CF9AE}" pid="7" name="MSIP_Label_7cbf2ee6-7391-4c03-b07a-3137c8a2243c_ActionId">
    <vt:lpwstr>e828a8fe-9f4d-4318-94d9-7b15f48f2c6c</vt:lpwstr>
  </property>
  <property fmtid="{D5CDD505-2E9C-101B-9397-08002B2CF9AE}" pid="8" name="MSIP_Label_7cbf2ee6-7391-4c03-b07a-3137c8a2243c_ContentBits">
    <vt:lpwstr>1</vt:lpwstr>
  </property>
  <property fmtid="{D5CDD505-2E9C-101B-9397-08002B2CF9AE}" pid="9" name="ClassificationContentMarkingHeaderLocations">
    <vt:lpwstr>Office 테마:8</vt:lpwstr>
  </property>
  <property fmtid="{D5CDD505-2E9C-101B-9397-08002B2CF9AE}" pid="10" name="ClassificationContentMarkingHeaderText">
    <vt:lpwstr>Internal use</vt:lpwstr>
  </property>
</Properties>
</file>